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7"/>
  </p:normalViewPr>
  <p:slideViewPr>
    <p:cSldViewPr>
      <p:cViewPr varScale="1">
        <p:scale>
          <a:sx n="112" d="100"/>
          <a:sy n="112" d="100"/>
        </p:scale>
        <p:origin x="68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851405"/>
            <a:ext cx="10493375" cy="2056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656714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130" dirty="0">
                <a:solidFill>
                  <a:srgbClr val="E7E6E6"/>
                </a:solidFill>
                <a:latin typeface="Microsoft Sans Serif"/>
                <a:cs typeface="Microsoft Sans Serif"/>
              </a:rPr>
              <a:t>Sai Nishanth Mettu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130" dirty="0">
                <a:solidFill>
                  <a:srgbClr val="E7E6E6"/>
                </a:solidFill>
                <a:latin typeface="Microsoft Sans Serif"/>
                <a:cs typeface="Microsoft Sans Serif"/>
              </a:rPr>
              <a:t>Dec 3 – 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658810"/>
            <a:ext cx="9511665" cy="285334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menu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2: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PieChart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3: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4: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1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</a:pP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10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506585" cy="306917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built,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evaluated,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development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102870" indent="-229235">
              <a:lnSpc>
                <a:spcPct val="10180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lab,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external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reference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peer-review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purpose</a:t>
            </a:r>
            <a:endParaRPr sz="21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har char="•"/>
            </a:pPr>
            <a:endParaRPr sz="2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582" y="4237037"/>
            <a:ext cx="3613150" cy="6915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582" y="5591492"/>
            <a:ext cx="3735704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48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828800"/>
            <a:ext cx="106013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19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2685" y="4144962"/>
            <a:ext cx="3735704" cy="2055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714500"/>
            <a:ext cx="10668000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492053"/>
            <a:ext cx="3284854" cy="10248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00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chart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6189662"/>
            <a:ext cx="3735704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1175" y="1790700"/>
            <a:ext cx="569595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21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262" y="4552632"/>
            <a:ext cx="3596640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262" y="5907087"/>
            <a:ext cx="3741420" cy="7010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5"/>
              </a:spcBef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704975"/>
            <a:ext cx="10982325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7719" y="4257992"/>
            <a:ext cx="3018155" cy="6915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7719" y="5612447"/>
            <a:ext cx="3741420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48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581150"/>
            <a:ext cx="10896600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5850" y="2590800"/>
            <a:ext cx="2562225" cy="3648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2143125"/>
            <a:ext cx="6076950" cy="1428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725" y="4034091"/>
            <a:ext cx="6810375" cy="169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35" dirty="0">
                <a:latin typeface="Calibri"/>
                <a:cs typeface="Calibri"/>
              </a:rPr>
              <a:t>li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k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3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243204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150">
              <a:latin typeface="Microsoft Sans Serif"/>
              <a:cs typeface="Microsoft Sans Serif"/>
            </a:endParaRPr>
          </a:p>
          <a:p>
            <a:pPr marL="243204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800" y="1790700"/>
            <a:ext cx="2305050" cy="3733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1990725"/>
            <a:ext cx="2743200" cy="9620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20</a:t>
            </a:fld>
            <a:endParaRPr spc="9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325" y="2000250"/>
            <a:ext cx="6391275" cy="1819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200" y="1714500"/>
            <a:ext cx="1790700" cy="23050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5025" y="1933575"/>
            <a:ext cx="1657350" cy="21050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50" y="1952625"/>
            <a:ext cx="8001000" cy="1866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275" y="2047875"/>
            <a:ext cx="2019300" cy="1543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066925"/>
            <a:ext cx="8334375" cy="1524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1933575"/>
            <a:ext cx="7086600" cy="18478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1125" y="1714500"/>
            <a:ext cx="2171700" cy="411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5125" y="4038600"/>
            <a:ext cx="4572000" cy="18383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1895475"/>
            <a:ext cx="10515600" cy="1419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809750"/>
            <a:ext cx="6057900" cy="22574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200" y="1438275"/>
            <a:ext cx="1524000" cy="45910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3682936"/>
            <a:ext cx="8595360" cy="1711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15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1514475"/>
            <a:ext cx="2743200" cy="619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5525" y="1714500"/>
            <a:ext cx="5181600" cy="14954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319895" cy="20561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 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 MT"/>
              <a:buChar char="•"/>
            </a:pPr>
            <a:endParaRPr sz="24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3143250"/>
            <a:ext cx="5800725" cy="12096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7225" y="1885950"/>
            <a:ext cx="2743200" cy="37433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857311"/>
            <a:ext cx="10154285" cy="701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5080" indent="-228600">
              <a:lnSpc>
                <a:spcPct val="1048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capstone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SVM,</a:t>
            </a:r>
            <a:r>
              <a:rPr sz="21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Classification</a:t>
            </a:r>
            <a:r>
              <a:rPr sz="21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40" dirty="0">
                <a:solidFill>
                  <a:srgbClr val="006FC0"/>
                </a:solidFill>
                <a:latin typeface="Calibri"/>
                <a:cs typeface="Calibri"/>
              </a:rPr>
              <a:t>Trees</a:t>
            </a:r>
            <a:r>
              <a:rPr sz="2150" spc="1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21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Logistic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2150" spc="2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determine </a:t>
            </a:r>
            <a:r>
              <a:rPr sz="2150" spc="-4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best</a:t>
            </a:r>
            <a:r>
              <a:rPr sz="215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performance.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0653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14" dirty="0"/>
              <a:t> </a:t>
            </a:r>
            <a:r>
              <a:rPr spc="-130" dirty="0"/>
              <a:t>Map</a:t>
            </a:r>
            <a:r>
              <a:rPr spc="240" dirty="0"/>
              <a:t> </a:t>
            </a:r>
            <a:r>
              <a:rPr spc="-140" dirty="0"/>
              <a:t>Task1</a:t>
            </a:r>
            <a:r>
              <a:rPr spc="160" dirty="0"/>
              <a:t> </a:t>
            </a:r>
            <a:r>
              <a:rPr spc="-130" dirty="0"/>
              <a:t>Result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5025" y="1552575"/>
            <a:ext cx="8181975" cy="47720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0653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14" dirty="0"/>
              <a:t> </a:t>
            </a:r>
            <a:r>
              <a:rPr spc="-130" dirty="0"/>
              <a:t>Map</a:t>
            </a:r>
            <a:r>
              <a:rPr spc="240" dirty="0"/>
              <a:t> </a:t>
            </a:r>
            <a:r>
              <a:rPr spc="-140" dirty="0"/>
              <a:t>Task2</a:t>
            </a:r>
            <a:r>
              <a:rPr spc="160" dirty="0"/>
              <a:t> </a:t>
            </a:r>
            <a:r>
              <a:rPr spc="-130" dirty="0"/>
              <a:t>Result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25" y="1543050"/>
            <a:ext cx="10668000" cy="43148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205" y="407924"/>
            <a:ext cx="50641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245" dirty="0"/>
              <a:t> </a:t>
            </a:r>
            <a:r>
              <a:rPr spc="-140" dirty="0"/>
              <a:t>Task3</a:t>
            </a:r>
            <a:r>
              <a:rPr spc="170" dirty="0"/>
              <a:t> </a:t>
            </a:r>
            <a:r>
              <a:rPr spc="-135" dirty="0"/>
              <a:t>Result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1714500"/>
            <a:ext cx="10744200" cy="42195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665"/>
            <a:ext cx="860869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27025" algn="l"/>
                <a:tab pos="327660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41.7%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74980"/>
            <a:ext cx="565594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80" dirty="0"/>
              <a:t>Dashboard</a:t>
            </a:r>
            <a:r>
              <a:rPr sz="3350" spc="270" dirty="0"/>
              <a:t> </a:t>
            </a:r>
            <a:r>
              <a:rPr sz="3350" spc="705" dirty="0"/>
              <a:t>–</a:t>
            </a:r>
            <a:r>
              <a:rPr sz="3350" spc="114" dirty="0"/>
              <a:t> </a:t>
            </a:r>
            <a:r>
              <a:rPr sz="3350" spc="-10" dirty="0"/>
              <a:t>All</a:t>
            </a:r>
            <a:r>
              <a:rPr sz="3350" spc="170" dirty="0"/>
              <a:t> </a:t>
            </a:r>
            <a:r>
              <a:rPr sz="3350" spc="-105" dirty="0"/>
              <a:t>Sites</a:t>
            </a:r>
            <a:r>
              <a:rPr sz="3350" spc="20" dirty="0"/>
              <a:t> </a:t>
            </a:r>
            <a:r>
              <a:rPr sz="3350" spc="-130" dirty="0"/>
              <a:t>PieChart</a:t>
            </a:r>
            <a:endParaRPr sz="3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0" y="1552575"/>
            <a:ext cx="8610600" cy="3171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34</a:t>
            </a:fld>
            <a:endParaRPr spc="9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74980"/>
            <a:ext cx="952373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80" dirty="0"/>
              <a:t>Dashboard</a:t>
            </a:r>
            <a:r>
              <a:rPr sz="3350" spc="280" dirty="0"/>
              <a:t> </a:t>
            </a:r>
            <a:r>
              <a:rPr sz="3350" spc="705" dirty="0"/>
              <a:t>–</a:t>
            </a:r>
            <a:r>
              <a:rPr sz="3350" spc="125" dirty="0"/>
              <a:t> </a:t>
            </a:r>
            <a:r>
              <a:rPr sz="3350" spc="-50" dirty="0"/>
              <a:t>Highest</a:t>
            </a:r>
            <a:r>
              <a:rPr sz="3350" spc="125" dirty="0"/>
              <a:t> </a:t>
            </a:r>
            <a:r>
              <a:rPr sz="3350" spc="-90" dirty="0"/>
              <a:t>luanch</a:t>
            </a:r>
            <a:r>
              <a:rPr sz="3350" spc="100" dirty="0"/>
              <a:t> </a:t>
            </a:r>
            <a:r>
              <a:rPr sz="3350" spc="-195" dirty="0"/>
              <a:t>Success</a:t>
            </a:r>
            <a:r>
              <a:rPr sz="3350" spc="110" dirty="0"/>
              <a:t> </a:t>
            </a:r>
            <a:r>
              <a:rPr sz="3350" spc="-90" dirty="0"/>
              <a:t>Ratio</a:t>
            </a:r>
            <a:r>
              <a:rPr sz="3350" spc="90" dirty="0"/>
              <a:t> </a:t>
            </a:r>
            <a:r>
              <a:rPr sz="3350" spc="-130" dirty="0"/>
              <a:t>PieChart</a:t>
            </a:r>
            <a:endParaRPr sz="33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925" y="1828800"/>
            <a:ext cx="8886825" cy="2743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2339" y="5342572"/>
            <a:ext cx="55721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4625" indent="-16256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7526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35</a:t>
            </a:fld>
            <a:endParaRPr spc="9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665"/>
            <a:ext cx="59512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F1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98474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65" dirty="0"/>
              <a:t>Dashboard</a:t>
            </a:r>
            <a:r>
              <a:rPr sz="2750" spc="254" dirty="0"/>
              <a:t> </a:t>
            </a:r>
            <a:r>
              <a:rPr sz="2750" spc="10" dirty="0"/>
              <a:t>-</a:t>
            </a:r>
            <a:r>
              <a:rPr sz="2750" spc="145" dirty="0"/>
              <a:t> </a:t>
            </a:r>
            <a:r>
              <a:rPr sz="2750" spc="-100" dirty="0"/>
              <a:t>Payload</a:t>
            </a:r>
            <a:r>
              <a:rPr sz="2750" spc="250" dirty="0"/>
              <a:t> </a:t>
            </a:r>
            <a:r>
              <a:rPr sz="2750" spc="-135" dirty="0"/>
              <a:t>vs.</a:t>
            </a:r>
            <a:r>
              <a:rPr sz="2750" spc="210" dirty="0"/>
              <a:t> </a:t>
            </a:r>
            <a:r>
              <a:rPr sz="2750" spc="-100" dirty="0"/>
              <a:t>Launch</a:t>
            </a:r>
            <a:r>
              <a:rPr sz="2750" spc="120" dirty="0"/>
              <a:t> </a:t>
            </a:r>
            <a:r>
              <a:rPr sz="2750" spc="-80" dirty="0"/>
              <a:t>Outcome</a:t>
            </a:r>
            <a:r>
              <a:rPr sz="2750" spc="204" dirty="0"/>
              <a:t> </a:t>
            </a:r>
            <a:r>
              <a:rPr sz="2750" spc="-50" dirty="0"/>
              <a:t>scatter</a:t>
            </a:r>
            <a:r>
              <a:rPr sz="2750" spc="185" dirty="0"/>
              <a:t> </a:t>
            </a:r>
            <a:r>
              <a:rPr sz="2750" spc="45" dirty="0"/>
              <a:t>plot</a:t>
            </a:r>
            <a:r>
              <a:rPr sz="2750" spc="165" dirty="0"/>
              <a:t> </a:t>
            </a:r>
            <a:r>
              <a:rPr sz="2750" spc="-5" dirty="0"/>
              <a:t>for</a:t>
            </a:r>
            <a:r>
              <a:rPr sz="2750" spc="185" dirty="0"/>
              <a:t> </a:t>
            </a:r>
            <a:r>
              <a:rPr sz="2750" spc="-35" dirty="0"/>
              <a:t>all</a:t>
            </a:r>
            <a:r>
              <a:rPr sz="2750" spc="185" dirty="0"/>
              <a:t> </a:t>
            </a:r>
            <a:r>
              <a:rPr sz="2750" spc="-55" dirty="0"/>
              <a:t>sites</a:t>
            </a:r>
            <a:endParaRPr sz="2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775" y="1714500"/>
            <a:ext cx="8324850" cy="3181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36</a:t>
            </a:fld>
            <a:endParaRPr spc="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3944302"/>
            <a:ext cx="776541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025" y="1628775"/>
            <a:ext cx="10134600" cy="1781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38</a:t>
            </a:fld>
            <a:endParaRPr spc="9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875" y="1647825"/>
            <a:ext cx="7000875" cy="4791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541081"/>
            <a:ext cx="905573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this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capstone,</a:t>
            </a:r>
            <a:r>
              <a:rPr sz="2150" spc="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will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predict</a:t>
            </a:r>
            <a:r>
              <a:rPr sz="21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if</a:t>
            </a:r>
            <a:r>
              <a:rPr sz="21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2150" spc="-15" dirty="0">
                <a:solidFill>
                  <a:srgbClr val="006FC0"/>
                </a:solidFill>
                <a:latin typeface="Calibri"/>
                <a:cs typeface="Calibri"/>
              </a:rPr>
              <a:t>Falcon</a:t>
            </a:r>
            <a:r>
              <a:rPr sz="21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9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first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stage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will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land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006FC0"/>
                </a:solidFill>
                <a:latin typeface="Calibri"/>
                <a:cs typeface="Calibri"/>
              </a:rPr>
              <a:t>successfully.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225" y="2867088"/>
            <a:ext cx="10043795" cy="19215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9235">
              <a:lnSpc>
                <a:spcPct val="917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If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we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can determine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if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first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stage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will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land,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we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can determine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cost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 of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launch.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 This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information can be 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used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if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an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alternate </a:t>
            </a:r>
            <a:r>
              <a:rPr sz="2150" spc="-15" dirty="0">
                <a:solidFill>
                  <a:srgbClr val="006FC0"/>
                </a:solidFill>
                <a:latin typeface="Calibri"/>
                <a:cs typeface="Calibri"/>
              </a:rPr>
              <a:t>company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wants to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bid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against 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SpaceX </a:t>
            </a:r>
            <a:r>
              <a:rPr sz="2150" spc="-20" dirty="0">
                <a:solidFill>
                  <a:srgbClr val="006FC0"/>
                </a:solidFill>
                <a:latin typeface="Calibri"/>
                <a:cs typeface="Calibri"/>
              </a:rPr>
              <a:t>for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2150" spc="-4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libri"/>
                <a:cs typeface="Calibri"/>
              </a:rPr>
              <a:t>rocket</a:t>
            </a:r>
            <a:r>
              <a:rPr sz="215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launch.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1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91982"/>
            <a:ext cx="769747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75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7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75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7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7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7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7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performer.</a:t>
            </a:r>
            <a:endParaRPr sz="27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33266"/>
            <a:ext cx="8355330" cy="403352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850" spc="1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Exploratory</a:t>
            </a:r>
            <a:r>
              <a:rPr sz="1850" spc="2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850" spc="1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Analysis</a:t>
            </a:r>
            <a:r>
              <a:rPr sz="1850" spc="2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(EDA)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1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0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6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658810"/>
            <a:ext cx="9893300" cy="105600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7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05563" y="1790700"/>
            <a:ext cx="5476875" cy="4219575"/>
            <a:chOff x="5905563" y="1790700"/>
            <a:chExt cx="5476875" cy="4219575"/>
          </a:xfrm>
        </p:grpSpPr>
        <p:sp>
          <p:nvSpPr>
            <p:cNvPr id="3" name="object 3"/>
            <p:cNvSpPr/>
            <p:nvPr/>
          </p:nvSpPr>
          <p:spPr>
            <a:xfrm>
              <a:off x="5910326" y="1795462"/>
              <a:ext cx="5467350" cy="4210050"/>
            </a:xfrm>
            <a:custGeom>
              <a:avLst/>
              <a:gdLst/>
              <a:ahLst/>
              <a:cxnLst/>
              <a:rect l="l" t="t" r="r" b="b"/>
              <a:pathLst>
                <a:path w="5467350" h="4210050">
                  <a:moveTo>
                    <a:pt x="0" y="4210050"/>
                  </a:moveTo>
                  <a:lnTo>
                    <a:pt x="5467350" y="4210050"/>
                  </a:lnTo>
                  <a:lnTo>
                    <a:pt x="5467350" y="0"/>
                  </a:lnTo>
                  <a:lnTo>
                    <a:pt x="0" y="0"/>
                  </a:lnTo>
                  <a:lnTo>
                    <a:pt x="0" y="421005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3743325"/>
              <a:ext cx="5067300" cy="1695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4575" y="1895475"/>
              <a:ext cx="5038725" cy="10382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00112" y="1778317"/>
            <a:ext cx="4481195" cy="40513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241300" marR="334645" indent="-229235">
              <a:lnSpc>
                <a:spcPct val="73100"/>
              </a:lnSpc>
              <a:spcBef>
                <a:spcPts val="48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50" dirty="0">
                <a:latin typeface="Calibri"/>
                <a:cs typeface="Calibri"/>
              </a:rPr>
              <a:t>We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review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Collecting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with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an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API.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this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capstone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assignment,</a:t>
            </a:r>
            <a:endParaRPr sz="1200">
              <a:latin typeface="Calibri"/>
              <a:cs typeface="Calibri"/>
            </a:endParaRPr>
          </a:p>
          <a:p>
            <a:pPr marL="241300" marR="5080" indent="-229235">
              <a:lnSpc>
                <a:spcPct val="70400"/>
              </a:lnSpc>
              <a:spcBef>
                <a:spcPts val="93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20" dirty="0">
                <a:latin typeface="Calibri"/>
                <a:cs typeface="Calibri"/>
              </a:rPr>
              <a:t>we </a:t>
            </a:r>
            <a:r>
              <a:rPr sz="1200" dirty="0">
                <a:latin typeface="Calibri"/>
                <a:cs typeface="Calibri"/>
              </a:rPr>
              <a:t>will </a:t>
            </a:r>
            <a:r>
              <a:rPr sz="1200" spc="-20" dirty="0">
                <a:latin typeface="Calibri"/>
                <a:cs typeface="Calibri"/>
              </a:rPr>
              <a:t>be </a:t>
            </a:r>
            <a:r>
              <a:rPr sz="1200" spc="-25" dirty="0">
                <a:latin typeface="Calibri"/>
                <a:cs typeface="Calibri"/>
              </a:rPr>
              <a:t>working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with </a:t>
            </a:r>
            <a:r>
              <a:rPr sz="1200" spc="-5" dirty="0">
                <a:latin typeface="Calibri"/>
                <a:cs typeface="Calibri"/>
              </a:rPr>
              <a:t>SpaceX launch </a:t>
            </a:r>
            <a:r>
              <a:rPr sz="1200" spc="-15" dirty="0">
                <a:latin typeface="Calibri"/>
                <a:cs typeface="Calibri"/>
              </a:rPr>
              <a:t>data that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10" dirty="0">
                <a:latin typeface="Calibri"/>
                <a:cs typeface="Calibri"/>
              </a:rPr>
              <a:t>gathered </a:t>
            </a:r>
            <a:r>
              <a:rPr sz="1200" spc="-2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an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I,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spc="20" dirty="0">
                <a:latin typeface="Calibri"/>
                <a:cs typeface="Calibri"/>
              </a:rPr>
              <a:t>all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-3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S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eX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R</a:t>
            </a:r>
            <a:r>
              <a:rPr sz="1200" spc="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I.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h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w</a:t>
            </a:r>
            <a:r>
              <a:rPr sz="1200" spc="20" dirty="0">
                <a:latin typeface="Calibri"/>
                <a:cs typeface="Calibri"/>
              </a:rPr>
              <a:t>il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35" dirty="0">
                <a:latin typeface="Calibri"/>
                <a:cs typeface="Calibri"/>
              </a:rPr>
              <a:t>g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d</a:t>
            </a:r>
            <a:r>
              <a:rPr sz="1200" spc="25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b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t  launches, </a:t>
            </a:r>
            <a:r>
              <a:rPr sz="1200" spc="-10" dirty="0">
                <a:latin typeface="Calibri"/>
                <a:cs typeface="Calibri"/>
              </a:rPr>
              <a:t>including </a:t>
            </a:r>
            <a:r>
              <a:rPr sz="1200" spc="-20" dirty="0">
                <a:latin typeface="Calibri"/>
                <a:cs typeface="Calibri"/>
              </a:rPr>
              <a:t>information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about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30" dirty="0">
                <a:latin typeface="Calibri"/>
                <a:cs typeface="Calibri"/>
              </a:rPr>
              <a:t>rocket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used, payload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delivered, </a:t>
            </a:r>
            <a:r>
              <a:rPr sz="1200" spc="-5" dirty="0">
                <a:latin typeface="Calibri"/>
                <a:cs typeface="Calibri"/>
              </a:rPr>
              <a:t>launch </a:t>
            </a:r>
            <a:r>
              <a:rPr sz="1200" spc="5" dirty="0">
                <a:latin typeface="Calibri"/>
                <a:cs typeface="Calibri"/>
              </a:rPr>
              <a:t>specifications, </a:t>
            </a:r>
            <a:r>
              <a:rPr sz="1200" spc="-10" dirty="0">
                <a:latin typeface="Calibri"/>
                <a:cs typeface="Calibri"/>
              </a:rPr>
              <a:t>landing </a:t>
            </a:r>
            <a:r>
              <a:rPr sz="1200" spc="5" dirty="0">
                <a:latin typeface="Calibri"/>
                <a:cs typeface="Calibri"/>
              </a:rPr>
              <a:t>specifications,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landing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outcome</a:t>
            </a:r>
            <a:endParaRPr sz="1200">
              <a:latin typeface="Calibri"/>
              <a:cs typeface="Calibri"/>
            </a:endParaRPr>
          </a:p>
          <a:p>
            <a:pPr marL="241300" marR="180340" indent="-229235">
              <a:lnSpc>
                <a:spcPct val="6790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50" dirty="0">
                <a:latin typeface="Calibri"/>
                <a:cs typeface="Calibri"/>
              </a:rPr>
              <a:t>We </a:t>
            </a:r>
            <a:r>
              <a:rPr sz="1200" spc="5" dirty="0">
                <a:latin typeface="Calibri"/>
                <a:cs typeface="Calibri"/>
              </a:rPr>
              <a:t>use </a:t>
            </a:r>
            <a:r>
              <a:rPr sz="1200" spc="-15" dirty="0">
                <a:latin typeface="Calibri"/>
                <a:cs typeface="Calibri"/>
              </a:rPr>
              <a:t>this data to </a:t>
            </a:r>
            <a:r>
              <a:rPr sz="1200" spc="-10" dirty="0">
                <a:latin typeface="Calibri"/>
                <a:cs typeface="Calibri"/>
              </a:rPr>
              <a:t>predict </a:t>
            </a:r>
            <a:r>
              <a:rPr sz="1200" spc="-20" dirty="0">
                <a:latin typeface="Calibri"/>
                <a:cs typeface="Calibri"/>
              </a:rPr>
              <a:t>whether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SpaceX </a:t>
            </a:r>
            <a:r>
              <a:rPr sz="1200" dirty="0">
                <a:latin typeface="Calibri"/>
                <a:cs typeface="Calibri"/>
              </a:rPr>
              <a:t>will </a:t>
            </a:r>
            <a:r>
              <a:rPr sz="1200" spc="-20" dirty="0">
                <a:latin typeface="Calibri"/>
                <a:cs typeface="Calibri"/>
              </a:rPr>
              <a:t>attempt</a:t>
            </a:r>
            <a:r>
              <a:rPr sz="1200" spc="-15" dirty="0">
                <a:latin typeface="Calibri"/>
                <a:cs typeface="Calibri"/>
              </a:rPr>
              <a:t> to </a:t>
            </a:r>
            <a:r>
              <a:rPr sz="1200" dirty="0">
                <a:latin typeface="Calibri"/>
                <a:cs typeface="Calibri"/>
              </a:rPr>
              <a:t>land 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rocket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or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not.</a:t>
            </a:r>
            <a:endParaRPr sz="1200">
              <a:latin typeface="Calibri"/>
              <a:cs typeface="Calibri"/>
            </a:endParaRPr>
          </a:p>
          <a:p>
            <a:pPr marL="241300" indent="-229235">
              <a:lnSpc>
                <a:spcPts val="1210"/>
              </a:lnSpc>
              <a:spcBef>
                <a:spcPts val="5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50" dirty="0">
                <a:latin typeface="Calibri"/>
                <a:cs typeface="Calibri"/>
              </a:rPr>
              <a:t>We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use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this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URL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target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specific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endpoint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of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API</a:t>
            </a:r>
            <a:r>
              <a:rPr sz="1200" spc="9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get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10"/>
              </a:lnSpc>
            </a:pP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la</a:t>
            </a:r>
            <a:r>
              <a:rPr sz="1200" spc="-35" dirty="0">
                <a:latin typeface="Calibri"/>
                <a:cs typeface="Calibri"/>
              </a:rPr>
              <a:t>un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d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 marL="241300" indent="-229235">
              <a:lnSpc>
                <a:spcPts val="1245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95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w</a:t>
            </a:r>
            <a:r>
              <a:rPr sz="1200" spc="20" dirty="0">
                <a:latin typeface="Calibri"/>
                <a:cs typeface="Calibri"/>
              </a:rPr>
              <a:t>il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f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m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q</a:t>
            </a:r>
            <a:r>
              <a:rPr sz="1200" spc="-3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5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 </a:t>
            </a:r>
            <a:r>
              <a:rPr sz="1200" spc="-35" dirty="0">
                <a:latin typeface="Calibri"/>
                <a:cs typeface="Calibri"/>
              </a:rPr>
              <a:t>u</a:t>
            </a:r>
            <a:r>
              <a:rPr sz="1200" spc="50" dirty="0">
                <a:latin typeface="Calibri"/>
                <a:cs typeface="Calibri"/>
              </a:rPr>
              <a:t>s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-3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q</a:t>
            </a:r>
            <a:r>
              <a:rPr sz="1200" spc="-3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55" dirty="0">
                <a:latin typeface="Calibri"/>
                <a:cs typeface="Calibri"/>
              </a:rPr>
              <a:t>s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li</a:t>
            </a:r>
            <a:r>
              <a:rPr sz="1200" spc="-35" dirty="0">
                <a:latin typeface="Calibri"/>
                <a:cs typeface="Calibri"/>
              </a:rPr>
              <a:t>b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ob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ai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which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we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use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get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data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from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API.</a:t>
            </a:r>
            <a:endParaRPr sz="12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1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5" dirty="0">
                <a:latin typeface="Calibri"/>
                <a:cs typeface="Calibri"/>
              </a:rPr>
              <a:t>Our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response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form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of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JSON.</a:t>
            </a:r>
            <a:endParaRPr sz="1200">
              <a:latin typeface="Calibri"/>
              <a:cs typeface="Calibri"/>
            </a:endParaRPr>
          </a:p>
          <a:p>
            <a:pPr marL="241300" indent="-229235">
              <a:lnSpc>
                <a:spcPts val="1245"/>
              </a:lnSpc>
              <a:spcBef>
                <a:spcPts val="5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3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convert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this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JSON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we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can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use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json_normalize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spc="-15" dirty="0">
                <a:latin typeface="Calibri"/>
                <a:cs typeface="Calibri"/>
              </a:rPr>
              <a:t>function.</a:t>
            </a:r>
            <a:endParaRPr sz="1200">
              <a:latin typeface="Calibri"/>
              <a:cs typeface="Calibri"/>
            </a:endParaRPr>
          </a:p>
          <a:p>
            <a:pPr marL="241300" indent="-229235">
              <a:lnSpc>
                <a:spcPts val="1245"/>
              </a:lnSpc>
              <a:spcBef>
                <a:spcPts val="50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200" spc="-5" dirty="0">
                <a:latin typeface="Calibri"/>
                <a:cs typeface="Calibri"/>
              </a:rPr>
              <a:t>This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function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allow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us</a:t>
            </a:r>
            <a:r>
              <a:rPr sz="1200" spc="9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“normalize”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structured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json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f</a:t>
            </a:r>
            <a:r>
              <a:rPr sz="1200" spc="20" dirty="0">
                <a:latin typeface="Calibri"/>
                <a:cs typeface="Calibri"/>
              </a:rPr>
              <a:t>la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b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e.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Calibri"/>
              <a:cs typeface="Calibri"/>
            </a:endParaRPr>
          </a:p>
          <a:p>
            <a:pPr marL="241300" marR="38100" indent="-229235">
              <a:lnSpc>
                <a:spcPct val="711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100" spc="5" dirty="0">
                <a:latin typeface="Calibri"/>
                <a:cs typeface="Calibri"/>
              </a:rPr>
              <a:t>GitHub </a:t>
            </a:r>
            <a:r>
              <a:rPr sz="1100" spc="-10" dirty="0">
                <a:latin typeface="Calibri"/>
                <a:cs typeface="Calibri"/>
              </a:rPr>
              <a:t>URL: </a:t>
            </a:r>
            <a:r>
              <a:rPr sz="11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https://github.com/falomair/Course/blob/master/Data%20Collection%20 </a:t>
            </a:r>
            <a:r>
              <a:rPr sz="110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1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API.ipynb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8</a:t>
            </a:fld>
            <a:endParaRPr spc="9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030" y="1808480"/>
            <a:ext cx="4569460" cy="257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86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40" dirty="0">
                <a:latin typeface="Calibri"/>
                <a:cs typeface="Calibri"/>
              </a:rPr>
              <a:t>We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request</a:t>
            </a:r>
            <a:r>
              <a:rPr sz="2400" b="1" spc="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Falcon9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Launch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865"/>
              </a:lnSpc>
            </a:pPr>
            <a:r>
              <a:rPr sz="2400" b="1" spc="-10" dirty="0">
                <a:latin typeface="Calibri"/>
                <a:cs typeface="Calibri"/>
              </a:rPr>
              <a:t>Wiki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page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from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URL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15" dirty="0">
                <a:latin typeface="Calibri"/>
                <a:cs typeface="Calibri"/>
              </a:rPr>
              <a:t>Extract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all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column/variable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names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400" b="1" spc="-15" dirty="0">
                <a:latin typeface="Calibri"/>
                <a:cs typeface="Calibri"/>
              </a:rPr>
              <a:t>from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the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HTML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table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header</a:t>
            </a:r>
            <a:endParaRPr sz="2400">
              <a:latin typeface="Calibri"/>
              <a:cs typeface="Calibri"/>
            </a:endParaRPr>
          </a:p>
          <a:p>
            <a:pPr marL="241300" marR="445770" indent="-228600">
              <a:lnSpc>
                <a:spcPts val="2860"/>
              </a:lnSpc>
              <a:spcBef>
                <a:spcPts val="15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Create </a:t>
            </a:r>
            <a:r>
              <a:rPr sz="2400" b="1" dirty="0">
                <a:latin typeface="Calibri"/>
                <a:cs typeface="Calibri"/>
              </a:rPr>
              <a:t>a data </a:t>
            </a:r>
            <a:r>
              <a:rPr sz="2400" b="1" spc="-20" dirty="0">
                <a:latin typeface="Calibri"/>
                <a:cs typeface="Calibri"/>
              </a:rPr>
              <a:t>frame </a:t>
            </a:r>
            <a:r>
              <a:rPr sz="2400" b="1" spc="-10" dirty="0">
                <a:latin typeface="Calibri"/>
                <a:cs typeface="Calibri"/>
              </a:rPr>
              <a:t>by </a:t>
            </a:r>
            <a:r>
              <a:rPr sz="2400" b="1" spc="-5" dirty="0">
                <a:latin typeface="Calibri"/>
                <a:cs typeface="Calibri"/>
              </a:rPr>
              <a:t>parsing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the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launch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HTML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tables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9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926</Words>
  <Application>Microsoft Macintosh PowerPoint</Application>
  <PresentationFormat>Widescreen</PresentationFormat>
  <Paragraphs>160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Task1 Result</vt:lpstr>
      <vt:lpstr>Folium Map Task2 Result</vt:lpstr>
      <vt:lpstr>Folium Map Task3 Result</vt:lpstr>
      <vt:lpstr>PowerPoint Presentation</vt:lpstr>
      <vt:lpstr>Dashboard – All Sites PieChart</vt:lpstr>
      <vt:lpstr>Dashboard – Highest luanch Success Ratio PieChart</vt:lpstr>
      <vt:lpstr>Dashboard - Payload vs. Launch Outcome scatter plot for all sites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Sai Nishanth Mettu</cp:lastModifiedBy>
  <cp:revision>1</cp:revision>
  <dcterms:created xsi:type="dcterms:W3CDTF">2024-12-04T02:08:03Z</dcterms:created>
  <dcterms:modified xsi:type="dcterms:W3CDTF">2024-12-04T02:09:54Z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2021-10-09T00:00:00Z</vt:filetime>
  </property>
  <property fmtid="{D5CDD505-2E9C-101B-9397-08002B2CF9AE}" pid="3" name="Creator">
    <vt:lpwstr>PDFium</vt:lpwstr>
  </property>
  <property fmtid="{D5CDD505-2E9C-101B-9397-08002B2CF9AE}" pid="4" name="LastSaved">
    <vt:filetime>2021-10-09T00:00:00Z</vt:filetime>
  </property>
</Properties>
</file>